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Lst>
  <p:sldSz cy="10058400" cx="7772400"/>
  <p:notesSz cx="6858000" cy="9144000"/>
  <p:embeddedFontLst>
    <p:embeddedFont>
      <p:font typeface="Halant"/>
      <p:regular r:id="rId14"/>
      <p:bold r:id="rId15"/>
    </p:embeddedFont>
    <p:embeddedFont>
      <p:font typeface="Inter"/>
      <p:regular r:id="rId16"/>
      <p:bold r:id="rId17"/>
      <p:italic r:id="rId18"/>
      <p:boldItalic r:id="rId19"/>
    </p:embeddedFont>
    <p:embeddedFont>
      <p:font typeface="Plus Jakarta Sans"/>
      <p:regular r:id="rId20"/>
      <p:bold r:id="rId21"/>
      <p:italic r:id="rId22"/>
      <p:boldItalic r:id="rId23"/>
    </p:embeddedFont>
    <p:embeddedFont>
      <p:font typeface="Open Sans"/>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2AE1F2B-899B-4B25-B6C1-2C276CBB3240}">
  <a:tblStyle styleId="{72AE1F2B-899B-4B25-B6C1-2C276CBB324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regular.fntdata"/><Relationship Id="rId22" Type="http://schemas.openxmlformats.org/officeDocument/2006/relationships/font" Target="fonts/PlusJakartaSans-italic.fntdata"/><Relationship Id="rId21" Type="http://schemas.openxmlformats.org/officeDocument/2006/relationships/font" Target="fonts/PlusJakartaSans-bold.fntdata"/><Relationship Id="rId24" Type="http://schemas.openxmlformats.org/officeDocument/2006/relationships/font" Target="fonts/OpenSans-regular.fntdata"/><Relationship Id="rId23" Type="http://schemas.openxmlformats.org/officeDocument/2006/relationships/font" Target="fonts/PlusJakarta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OpenSans-italic.fntdata"/><Relationship Id="rId25" Type="http://schemas.openxmlformats.org/officeDocument/2006/relationships/font" Target="fonts/OpenSans-bold.fntdata"/><Relationship Id="rId27" Type="http://schemas.openxmlformats.org/officeDocument/2006/relationships/font" Target="fonts/OpenSans-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19" Type="http://schemas.openxmlformats.org/officeDocument/2006/relationships/font" Target="fonts/Inter-boldItalic.fntdata"/><Relationship Id="rId18" Type="http://schemas.openxmlformats.org/officeDocument/2006/relationships/font" Target="fonts/Inter-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d75987781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d7598778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333764a94d9_0_7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333764a94d9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the slide that is used</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333764a94d9_0_22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333764a94d9_0_2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32d75987781_0_3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32d75987781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333764a94d9_0_15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333764a94d9_0_1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the slide that is used</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333764a94d9_0_24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8" name="Google Shape;228;g333764a94d9_0_2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Significant</a:t>
            </a:r>
            <a:r>
              <a:rPr lang="en" sz="1900">
                <a:solidFill>
                  <a:schemeClr val="dk1"/>
                </a:solidFill>
                <a:latin typeface="Halant"/>
                <a:ea typeface="Halant"/>
                <a:cs typeface="Halant"/>
                <a:sym typeface="Halant"/>
              </a:rPr>
              <a:t> Events of WWII</a:t>
            </a:r>
            <a:endParaRPr sz="19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4" name="Google Shape;104;p25"/>
          <p:cNvSpPr txBox="1"/>
          <p:nvPr/>
        </p:nvSpPr>
        <p:spPr>
          <a:xfrm>
            <a:off x="594300" y="807688"/>
            <a:ext cx="6583800" cy="95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Examine the events from WWII. Choose 5 you feel are significant and fill out the chart below with a description and justification for your choice.</a:t>
            </a:r>
            <a:endParaRPr sz="1200">
              <a:solidFill>
                <a:schemeClr val="dk1"/>
              </a:solidFill>
              <a:latin typeface="Halant"/>
              <a:ea typeface="Halant"/>
              <a:cs typeface="Halant"/>
              <a:sym typeface="Halant"/>
            </a:endParaRPr>
          </a:p>
        </p:txBody>
      </p:sp>
      <p:sp>
        <p:nvSpPr>
          <p:cNvPr id="105" name="Google Shape;105;p25"/>
          <p:cNvSpPr txBox="1"/>
          <p:nvPr/>
        </p:nvSpPr>
        <p:spPr>
          <a:xfrm>
            <a:off x="447650" y="2002900"/>
            <a:ext cx="6926100" cy="1165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Event:</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Description &amp; Justification:</a:t>
            </a:r>
            <a:endParaRPr sz="1200">
              <a:solidFill>
                <a:schemeClr val="dk1"/>
              </a:solidFill>
              <a:latin typeface="Inter"/>
              <a:ea typeface="Inter"/>
              <a:cs typeface="Inter"/>
              <a:sym typeface="Inter"/>
            </a:endParaRPr>
          </a:p>
        </p:txBody>
      </p:sp>
      <p:grpSp>
        <p:nvGrpSpPr>
          <p:cNvPr id="106" name="Google Shape;106;p25"/>
          <p:cNvGrpSpPr/>
          <p:nvPr/>
        </p:nvGrpSpPr>
        <p:grpSpPr>
          <a:xfrm>
            <a:off x="6818312" y="1792622"/>
            <a:ext cx="816458" cy="821985"/>
            <a:chOff x="0" y="-56030"/>
            <a:chExt cx="812800" cy="812800"/>
          </a:xfrm>
        </p:grpSpPr>
        <p:sp>
          <p:nvSpPr>
            <p:cNvPr id="107" name="Google Shape;107;p25"/>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25"/>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09" name="Google Shape;109;p25"/>
          <p:cNvSpPr txBox="1"/>
          <p:nvPr/>
        </p:nvSpPr>
        <p:spPr>
          <a:xfrm>
            <a:off x="68183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
        <p:nvSpPr>
          <p:cNvPr id="110" name="Google Shape;110;p25"/>
          <p:cNvSpPr txBox="1"/>
          <p:nvPr/>
        </p:nvSpPr>
        <p:spPr>
          <a:xfrm>
            <a:off x="447650" y="3298300"/>
            <a:ext cx="6926100" cy="1165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Event: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Description &amp; Justification:</a:t>
            </a:r>
            <a:endParaRPr sz="1200">
              <a:solidFill>
                <a:schemeClr val="dk1"/>
              </a:solidFill>
              <a:latin typeface="Inter"/>
              <a:ea typeface="Inter"/>
              <a:cs typeface="Inter"/>
              <a:sym typeface="Inter"/>
            </a:endParaRPr>
          </a:p>
        </p:txBody>
      </p:sp>
      <p:grpSp>
        <p:nvGrpSpPr>
          <p:cNvPr id="111" name="Google Shape;111;p25"/>
          <p:cNvGrpSpPr/>
          <p:nvPr/>
        </p:nvGrpSpPr>
        <p:grpSpPr>
          <a:xfrm>
            <a:off x="6818312" y="3088022"/>
            <a:ext cx="816458" cy="821985"/>
            <a:chOff x="0" y="-56030"/>
            <a:chExt cx="812800" cy="812800"/>
          </a:xfrm>
        </p:grpSpPr>
        <p:sp>
          <p:nvSpPr>
            <p:cNvPr id="112" name="Google Shape;112;p25"/>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25"/>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14" name="Google Shape;114;p25"/>
          <p:cNvSpPr txBox="1"/>
          <p:nvPr/>
        </p:nvSpPr>
        <p:spPr>
          <a:xfrm>
            <a:off x="6818312" y="32175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2</a:t>
            </a:r>
            <a:endParaRPr sz="200">
              <a:solidFill>
                <a:srgbClr val="FFFFFF"/>
              </a:solidFill>
            </a:endParaRPr>
          </a:p>
        </p:txBody>
      </p:sp>
      <p:sp>
        <p:nvSpPr>
          <p:cNvPr id="115" name="Google Shape;115;p25"/>
          <p:cNvSpPr txBox="1"/>
          <p:nvPr/>
        </p:nvSpPr>
        <p:spPr>
          <a:xfrm>
            <a:off x="447650" y="4593700"/>
            <a:ext cx="6926100" cy="1165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Event: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Description &amp; Justification:</a:t>
            </a:r>
            <a:endParaRPr sz="1200">
              <a:solidFill>
                <a:schemeClr val="dk1"/>
              </a:solidFill>
              <a:latin typeface="Inter"/>
              <a:ea typeface="Inter"/>
              <a:cs typeface="Inter"/>
              <a:sym typeface="Inter"/>
            </a:endParaRPr>
          </a:p>
        </p:txBody>
      </p:sp>
      <p:grpSp>
        <p:nvGrpSpPr>
          <p:cNvPr id="116" name="Google Shape;116;p25"/>
          <p:cNvGrpSpPr/>
          <p:nvPr/>
        </p:nvGrpSpPr>
        <p:grpSpPr>
          <a:xfrm>
            <a:off x="6818312" y="4383422"/>
            <a:ext cx="816458" cy="821985"/>
            <a:chOff x="0" y="-56030"/>
            <a:chExt cx="812800" cy="812800"/>
          </a:xfrm>
        </p:grpSpPr>
        <p:sp>
          <p:nvSpPr>
            <p:cNvPr id="117" name="Google Shape;117;p25"/>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25"/>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19" name="Google Shape;119;p25"/>
          <p:cNvSpPr txBox="1"/>
          <p:nvPr/>
        </p:nvSpPr>
        <p:spPr>
          <a:xfrm>
            <a:off x="6818312" y="45129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3</a:t>
            </a:r>
            <a:endParaRPr sz="200">
              <a:solidFill>
                <a:srgbClr val="FFFFFF"/>
              </a:solidFill>
            </a:endParaRPr>
          </a:p>
        </p:txBody>
      </p:sp>
      <p:sp>
        <p:nvSpPr>
          <p:cNvPr id="120" name="Google Shape;120;p25"/>
          <p:cNvSpPr txBox="1"/>
          <p:nvPr/>
        </p:nvSpPr>
        <p:spPr>
          <a:xfrm>
            <a:off x="447650" y="5889100"/>
            <a:ext cx="6926100" cy="1165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Event: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Description &amp; Justification:</a:t>
            </a:r>
            <a:endParaRPr sz="1200">
              <a:solidFill>
                <a:schemeClr val="dk1"/>
              </a:solidFill>
              <a:latin typeface="Inter"/>
              <a:ea typeface="Inter"/>
              <a:cs typeface="Inter"/>
              <a:sym typeface="Inter"/>
            </a:endParaRPr>
          </a:p>
        </p:txBody>
      </p:sp>
      <p:grpSp>
        <p:nvGrpSpPr>
          <p:cNvPr id="121" name="Google Shape;121;p25"/>
          <p:cNvGrpSpPr/>
          <p:nvPr/>
        </p:nvGrpSpPr>
        <p:grpSpPr>
          <a:xfrm>
            <a:off x="6818312" y="5678822"/>
            <a:ext cx="816458" cy="821985"/>
            <a:chOff x="0" y="-56030"/>
            <a:chExt cx="812800" cy="812800"/>
          </a:xfrm>
        </p:grpSpPr>
        <p:sp>
          <p:nvSpPr>
            <p:cNvPr id="122" name="Google Shape;122;p25"/>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25"/>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24" name="Google Shape;124;p25"/>
          <p:cNvSpPr txBox="1"/>
          <p:nvPr/>
        </p:nvSpPr>
        <p:spPr>
          <a:xfrm>
            <a:off x="6818312" y="58083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4</a:t>
            </a:r>
            <a:endParaRPr sz="200">
              <a:solidFill>
                <a:srgbClr val="FFFFFF"/>
              </a:solidFill>
            </a:endParaRPr>
          </a:p>
        </p:txBody>
      </p:sp>
      <p:sp>
        <p:nvSpPr>
          <p:cNvPr id="125" name="Google Shape;125;p25"/>
          <p:cNvSpPr txBox="1"/>
          <p:nvPr/>
        </p:nvSpPr>
        <p:spPr>
          <a:xfrm>
            <a:off x="447650" y="7184500"/>
            <a:ext cx="6926100" cy="1165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Event: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Description &amp; Justification:</a:t>
            </a:r>
            <a:endParaRPr sz="1200">
              <a:solidFill>
                <a:schemeClr val="dk1"/>
              </a:solidFill>
              <a:latin typeface="Inter"/>
              <a:ea typeface="Inter"/>
              <a:cs typeface="Inter"/>
              <a:sym typeface="Inter"/>
            </a:endParaRPr>
          </a:p>
        </p:txBody>
      </p:sp>
      <p:grpSp>
        <p:nvGrpSpPr>
          <p:cNvPr id="126" name="Google Shape;126;p25"/>
          <p:cNvGrpSpPr/>
          <p:nvPr/>
        </p:nvGrpSpPr>
        <p:grpSpPr>
          <a:xfrm>
            <a:off x="6818312" y="6974222"/>
            <a:ext cx="816458" cy="821985"/>
            <a:chOff x="0" y="-56030"/>
            <a:chExt cx="812800" cy="812800"/>
          </a:xfrm>
        </p:grpSpPr>
        <p:sp>
          <p:nvSpPr>
            <p:cNvPr id="127" name="Google Shape;127;p25"/>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25"/>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29" name="Google Shape;129;p25"/>
          <p:cNvSpPr txBox="1"/>
          <p:nvPr/>
        </p:nvSpPr>
        <p:spPr>
          <a:xfrm>
            <a:off x="6818312" y="71037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5</a:t>
            </a:r>
            <a:endParaRPr sz="200">
              <a:solidFill>
                <a:srgbClr val="FFFFFF"/>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3" name="Shape 133"/>
        <p:cNvGrpSpPr/>
        <p:nvPr/>
      </p:nvGrpSpPr>
      <p:grpSpPr>
        <a:xfrm>
          <a:off x="0" y="0"/>
          <a:ext cx="0" cy="0"/>
          <a:chOff x="0" y="0"/>
          <a:chExt cx="0" cy="0"/>
        </a:xfrm>
      </p:grpSpPr>
      <p:sp>
        <p:nvSpPr>
          <p:cNvPr id="134" name="Google Shape;134;p2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Continuity and Change over Time</a:t>
            </a:r>
            <a:endParaRPr sz="2500">
              <a:solidFill>
                <a:schemeClr val="dk1"/>
              </a:solidFill>
              <a:latin typeface="Plus Jakarta Sans"/>
              <a:ea typeface="Plus Jakarta Sans"/>
              <a:cs typeface="Plus Jakarta Sans"/>
              <a:sym typeface="Plus Jakarta Sans"/>
            </a:endParaRPr>
          </a:p>
        </p:txBody>
      </p:sp>
      <p:sp>
        <p:nvSpPr>
          <p:cNvPr id="135" name="Google Shape;135;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36" name="Google Shape;136;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7" name="Google Shape;137;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8" name="Google Shape;138;p26"/>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39" name="Google Shape;139;p26"/>
          <p:cNvSpPr txBox="1"/>
          <p:nvPr/>
        </p:nvSpPr>
        <p:spPr>
          <a:xfrm>
            <a:off x="4340553" y="984364"/>
            <a:ext cx="29628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Historical</a:t>
            </a:r>
            <a:r>
              <a:rPr lang="en" sz="1300">
                <a:latin typeface="Inter"/>
                <a:ea typeface="Inter"/>
                <a:cs typeface="Inter"/>
                <a:sym typeface="Inter"/>
              </a:rPr>
              <a:t> Event/Topic/Idea:</a:t>
            </a:r>
            <a:endParaRPr sz="1300">
              <a:latin typeface="Inter"/>
              <a:ea typeface="Inter"/>
              <a:cs typeface="Inter"/>
              <a:sym typeface="Inter"/>
            </a:endParaRPr>
          </a:p>
          <a:p>
            <a:pPr indent="0" lvl="0" marL="0" rtl="0" algn="ctr">
              <a:spcBef>
                <a:spcPts val="0"/>
              </a:spcBef>
              <a:spcAft>
                <a:spcPts val="0"/>
              </a:spcAft>
              <a:buNone/>
            </a:pPr>
            <a:r>
              <a:rPr b="1" lang="en" sz="1300">
                <a:latin typeface="Inter"/>
                <a:ea typeface="Inter"/>
                <a:cs typeface="Inter"/>
                <a:sym typeface="Inter"/>
              </a:rPr>
              <a:t>World War II</a:t>
            </a:r>
            <a:r>
              <a:rPr lang="en" sz="1300">
                <a:latin typeface="Inter"/>
                <a:ea typeface="Inter"/>
                <a:cs typeface="Inter"/>
                <a:sym typeface="Inter"/>
              </a:rPr>
              <a:t> </a:t>
            </a:r>
            <a:endParaRPr sz="1300">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rPr lang="en" sz="1300">
                <a:latin typeface="Inter"/>
                <a:ea typeface="Inter"/>
                <a:cs typeface="Inter"/>
                <a:sym typeface="Inter"/>
              </a:rPr>
              <a:t>__________________ Theater</a:t>
            </a:r>
            <a:endParaRPr sz="1300">
              <a:latin typeface="Inter"/>
              <a:ea typeface="Inter"/>
              <a:cs typeface="Inter"/>
              <a:sym typeface="Inter"/>
            </a:endParaRPr>
          </a:p>
        </p:txBody>
      </p:sp>
      <p:sp>
        <p:nvSpPr>
          <p:cNvPr id="140" name="Google Shape;140;p26"/>
          <p:cNvSpPr txBox="1"/>
          <p:nvPr/>
        </p:nvSpPr>
        <p:spPr>
          <a:xfrm>
            <a:off x="1172225" y="951150"/>
            <a:ext cx="2858100" cy="9909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i="1" lang="en" sz="1200">
                <a:latin typeface="Plus Jakarta Sans"/>
                <a:ea typeface="Plus Jakarta Sans"/>
                <a:cs typeface="Plus Jakarta Sans"/>
                <a:sym typeface="Plus Jakarta Sans"/>
              </a:rPr>
              <a:t>Directions</a:t>
            </a:r>
            <a:r>
              <a:rPr b="1" lang="en" sz="1200">
                <a:latin typeface="Plus Jakarta Sans"/>
                <a:ea typeface="Plus Jakarta Sans"/>
                <a:cs typeface="Plus Jakarta Sans"/>
                <a:sym typeface="Plus Jakarta Sans"/>
              </a:rPr>
              <a:t>:</a:t>
            </a:r>
            <a:r>
              <a:rPr i="1" lang="en" sz="1200">
                <a:latin typeface="Plus Jakarta Sans"/>
                <a:ea typeface="Plus Jakarta Sans"/>
                <a:cs typeface="Plus Jakarta Sans"/>
                <a:sym typeface="Plus Jakarta Sans"/>
              </a:rPr>
              <a:t> Place historical events or ideas related to the main topic in chronological order. Write a one sentence description for each one.</a:t>
            </a:r>
            <a:endParaRPr i="1" sz="1200">
              <a:latin typeface="Plus Jakarta Sans"/>
              <a:ea typeface="Plus Jakarta Sans"/>
              <a:cs typeface="Plus Jakarta Sans"/>
              <a:sym typeface="Plus Jakarta Sans"/>
            </a:endParaRPr>
          </a:p>
        </p:txBody>
      </p:sp>
      <p:sp>
        <p:nvSpPr>
          <p:cNvPr id="141" name="Google Shape;141;p26"/>
          <p:cNvSpPr/>
          <p:nvPr/>
        </p:nvSpPr>
        <p:spPr>
          <a:xfrm>
            <a:off x="495494" y="4129224"/>
            <a:ext cx="6781500" cy="474000"/>
          </a:xfrm>
          <a:prstGeom prst="leftRightArrow">
            <a:avLst>
              <a:gd fmla="val 50000" name="adj1"/>
              <a:gd fmla="val 50000" name="adj2"/>
            </a:avLst>
          </a:prstGeom>
          <a:solidFill>
            <a:srgbClr val="6484F3"/>
          </a:solidFill>
          <a:ln cap="flat" cmpd="sng" w="9525">
            <a:solidFill>
              <a:srgbClr val="CCCCCC"/>
            </a:solidFill>
            <a:prstDash val="solid"/>
            <a:round/>
            <a:headEnd len="sm" w="sm" type="none"/>
            <a:tailEnd len="sm" w="sm" type="none"/>
          </a:ln>
        </p:spPr>
        <p:txBody>
          <a:bodyPr anchorCtr="0" anchor="ctr" bIns="119600" lIns="119600" spcFirstLastPara="1" rIns="119600" wrap="square" tIns="119600">
            <a:noAutofit/>
          </a:bodyPr>
          <a:lstStyle/>
          <a:p>
            <a:pPr indent="0" lvl="0" marL="0" rtl="0" algn="l">
              <a:spcBef>
                <a:spcPts val="0"/>
              </a:spcBef>
              <a:spcAft>
                <a:spcPts val="0"/>
              </a:spcAft>
              <a:buNone/>
            </a:pPr>
            <a:r>
              <a:t/>
            </a:r>
            <a:endParaRPr/>
          </a:p>
        </p:txBody>
      </p:sp>
      <p:cxnSp>
        <p:nvCxnSpPr>
          <p:cNvPr id="142" name="Google Shape;142;p26"/>
          <p:cNvCxnSpPr/>
          <p:nvPr/>
        </p:nvCxnSpPr>
        <p:spPr>
          <a:xfrm rot="10800000">
            <a:off x="927647" y="4013705"/>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43" name="Google Shape;143;p26"/>
          <p:cNvCxnSpPr/>
          <p:nvPr/>
        </p:nvCxnSpPr>
        <p:spPr>
          <a:xfrm rot="10800000">
            <a:off x="2410235" y="401370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44" name="Google Shape;144;p26"/>
          <p:cNvCxnSpPr/>
          <p:nvPr/>
        </p:nvCxnSpPr>
        <p:spPr>
          <a:xfrm rot="10800000">
            <a:off x="3892823" y="401370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45" name="Google Shape;145;p26"/>
          <p:cNvCxnSpPr/>
          <p:nvPr/>
        </p:nvCxnSpPr>
        <p:spPr>
          <a:xfrm rot="10800000">
            <a:off x="5375411" y="401370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46" name="Google Shape;146;p26"/>
          <p:cNvCxnSpPr/>
          <p:nvPr/>
        </p:nvCxnSpPr>
        <p:spPr>
          <a:xfrm rot="10800000">
            <a:off x="6857998" y="4013707"/>
            <a:ext cx="0" cy="659400"/>
          </a:xfrm>
          <a:prstGeom prst="straightConnector1">
            <a:avLst/>
          </a:prstGeom>
          <a:noFill/>
          <a:ln cap="flat" cmpd="sng" w="9525">
            <a:solidFill>
              <a:srgbClr val="595959"/>
            </a:solidFill>
            <a:prstDash val="solid"/>
            <a:round/>
            <a:headEnd len="med" w="med" type="none"/>
            <a:tailEnd len="med" w="med" type="none"/>
          </a:ln>
        </p:spPr>
      </p:cxnSp>
      <p:graphicFrame>
        <p:nvGraphicFramePr>
          <p:cNvPr id="147" name="Google Shape;147;p26"/>
          <p:cNvGraphicFramePr/>
          <p:nvPr/>
        </p:nvGraphicFramePr>
        <p:xfrm>
          <a:off x="469057" y="6672349"/>
          <a:ext cx="3000000" cy="3000000"/>
        </p:xfrm>
        <a:graphic>
          <a:graphicData uri="http://schemas.openxmlformats.org/drawingml/2006/table">
            <a:tbl>
              <a:tblPr>
                <a:noFill/>
                <a:tableStyleId>{72AE1F2B-899B-4B25-B6C1-2C276CBB3240}</a:tableStyleId>
              </a:tblPr>
              <a:tblGrid>
                <a:gridCol w="3417150"/>
                <a:gridCol w="3417150"/>
              </a:tblGrid>
              <a:tr h="405475">
                <a:tc gridSpan="2">
                  <a:txBody>
                    <a:bodyPr/>
                    <a:lstStyle/>
                    <a:p>
                      <a:pPr indent="0" lvl="0" marL="0" rtl="0" algn="ctr">
                        <a:spcBef>
                          <a:spcPts val="0"/>
                        </a:spcBef>
                        <a:spcAft>
                          <a:spcPts val="0"/>
                        </a:spcAft>
                        <a:buNone/>
                      </a:pPr>
                      <a:r>
                        <a:rPr lang="en" sz="1300">
                          <a:latin typeface="Inter"/>
                          <a:ea typeface="Inter"/>
                          <a:cs typeface="Inter"/>
                          <a:sym typeface="Inter"/>
                        </a:rPr>
                        <a:t>Summarize: List any major changes or continuities that you identify</a:t>
                      </a:r>
                      <a:endParaRPr sz="13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hMerge="1"/>
              </a:tr>
              <a:tr h="1708200">
                <a:tc>
                  <a:txBody>
                    <a:bodyPr/>
                    <a:lstStyle/>
                    <a:p>
                      <a:pPr indent="0" lvl="0" marL="0" rtl="0" algn="ctr">
                        <a:spcBef>
                          <a:spcPts val="0"/>
                        </a:spcBef>
                        <a:spcAft>
                          <a:spcPts val="0"/>
                        </a:spcAft>
                        <a:buNone/>
                      </a:pPr>
                      <a:r>
                        <a:rPr b="1" lang="en" sz="1500">
                          <a:latin typeface="Inter"/>
                          <a:ea typeface="Inter"/>
                          <a:cs typeface="Inter"/>
                          <a:sym typeface="Inter"/>
                        </a:rPr>
                        <a:t>Major Changes</a:t>
                      </a:r>
                      <a:endParaRPr b="1" sz="15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b="1" lang="en" sz="1500">
                          <a:latin typeface="Inter"/>
                          <a:ea typeface="Inter"/>
                          <a:cs typeface="Inter"/>
                          <a:sym typeface="Inter"/>
                        </a:rPr>
                        <a:t>Major Continuities</a:t>
                      </a:r>
                      <a:endParaRPr b="1" sz="15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pic>
        <p:nvPicPr>
          <p:cNvPr id="148" name="Google Shape;148;p26"/>
          <p:cNvPicPr preferRelativeResize="0"/>
          <p:nvPr/>
        </p:nvPicPr>
        <p:blipFill>
          <a:blip r:embed="rId5">
            <a:alphaModFix/>
          </a:blip>
          <a:stretch>
            <a:fillRect/>
          </a:stretch>
        </p:blipFill>
        <p:spPr>
          <a:xfrm>
            <a:off x="381550" y="1035150"/>
            <a:ext cx="822875" cy="822875"/>
          </a:xfrm>
          <a:prstGeom prst="rect">
            <a:avLst/>
          </a:prstGeom>
          <a:noFill/>
          <a:ln>
            <a:noFill/>
          </a:ln>
        </p:spPr>
      </p:pic>
      <p:sp>
        <p:nvSpPr>
          <p:cNvPr id="149" name="Google Shape;149;p26"/>
          <p:cNvSpPr txBox="1"/>
          <p:nvPr/>
        </p:nvSpPr>
        <p:spPr>
          <a:xfrm>
            <a:off x="1485375" y="4790125"/>
            <a:ext cx="1839900" cy="16953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Open Sans"/>
              <a:ea typeface="Open Sans"/>
              <a:cs typeface="Open Sans"/>
              <a:sym typeface="Open Sans"/>
            </a:endParaRPr>
          </a:p>
        </p:txBody>
      </p:sp>
      <p:sp>
        <p:nvSpPr>
          <p:cNvPr id="150" name="Google Shape;150;p26"/>
          <p:cNvSpPr txBox="1"/>
          <p:nvPr/>
        </p:nvSpPr>
        <p:spPr>
          <a:xfrm>
            <a:off x="570975" y="2204588"/>
            <a:ext cx="1839900" cy="16953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Open Sans"/>
              <a:ea typeface="Open Sans"/>
              <a:cs typeface="Open Sans"/>
              <a:sym typeface="Open Sans"/>
            </a:endParaRPr>
          </a:p>
        </p:txBody>
      </p:sp>
      <p:sp>
        <p:nvSpPr>
          <p:cNvPr id="151" name="Google Shape;151;p26"/>
          <p:cNvSpPr txBox="1"/>
          <p:nvPr/>
        </p:nvSpPr>
        <p:spPr>
          <a:xfrm>
            <a:off x="2972875" y="2204588"/>
            <a:ext cx="1839900" cy="16953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Open Sans"/>
              <a:ea typeface="Open Sans"/>
              <a:cs typeface="Open Sans"/>
              <a:sym typeface="Open Sans"/>
            </a:endParaRPr>
          </a:p>
        </p:txBody>
      </p:sp>
      <p:sp>
        <p:nvSpPr>
          <p:cNvPr id="152" name="Google Shape;152;p26"/>
          <p:cNvSpPr txBox="1"/>
          <p:nvPr/>
        </p:nvSpPr>
        <p:spPr>
          <a:xfrm>
            <a:off x="4455450" y="4790125"/>
            <a:ext cx="1839900" cy="16953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Open Sans"/>
              <a:ea typeface="Open Sans"/>
              <a:cs typeface="Open Sans"/>
              <a:sym typeface="Open Sans"/>
            </a:endParaRPr>
          </a:p>
        </p:txBody>
      </p:sp>
      <p:sp>
        <p:nvSpPr>
          <p:cNvPr id="153" name="Google Shape;153;p26"/>
          <p:cNvSpPr txBox="1"/>
          <p:nvPr/>
        </p:nvSpPr>
        <p:spPr>
          <a:xfrm>
            <a:off x="5374775" y="2204588"/>
            <a:ext cx="1839900" cy="16953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Open Sans"/>
              <a:ea typeface="Open Sans"/>
              <a:cs typeface="Open Sans"/>
              <a:sym typeface="Open Sans"/>
            </a:endParaRPr>
          </a:p>
        </p:txBody>
      </p:sp>
      <p:sp>
        <p:nvSpPr>
          <p:cNvPr id="154" name="Google Shape;154;p26"/>
          <p:cNvSpPr txBox="1"/>
          <p:nvPr/>
        </p:nvSpPr>
        <p:spPr>
          <a:xfrm>
            <a:off x="485825" y="8940025"/>
            <a:ext cx="6834300" cy="332100"/>
          </a:xfrm>
          <a:prstGeom prst="rect">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Say-it-in-6:</a:t>
            </a:r>
            <a:endParaRPr b="1" sz="15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8" name="Shape 158"/>
        <p:cNvGrpSpPr/>
        <p:nvPr/>
      </p:nvGrpSpPr>
      <p:grpSpPr>
        <a:xfrm>
          <a:off x="0" y="0"/>
          <a:ext cx="0" cy="0"/>
          <a:chOff x="0" y="0"/>
          <a:chExt cx="0" cy="0"/>
        </a:xfrm>
      </p:grpSpPr>
      <p:sp>
        <p:nvSpPr>
          <p:cNvPr id="159" name="Google Shape;159;p2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European &amp; Pacific Theaters of War</a:t>
            </a:r>
            <a:endParaRPr sz="1900">
              <a:solidFill>
                <a:schemeClr val="dk1"/>
              </a:solidFill>
              <a:latin typeface="Halant"/>
              <a:ea typeface="Halant"/>
              <a:cs typeface="Halant"/>
              <a:sym typeface="Halant"/>
            </a:endParaRPr>
          </a:p>
        </p:txBody>
      </p:sp>
      <p:pic>
        <p:nvPicPr>
          <p:cNvPr id="160" name="Google Shape;160;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1" name="Google Shape;161;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2" name="Google Shape;162;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3" name="Google Shape;163;p2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64" name="Google Shape;164;p27"/>
          <p:cNvSpPr txBox="1"/>
          <p:nvPr/>
        </p:nvSpPr>
        <p:spPr>
          <a:xfrm>
            <a:off x="332775" y="807700"/>
            <a:ext cx="7118400" cy="8373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While meeting with a partner from the other timeline, answer the following </a:t>
            </a:r>
            <a:r>
              <a:rPr lang="en" sz="1200">
                <a:solidFill>
                  <a:schemeClr val="dk1"/>
                </a:solidFill>
                <a:latin typeface="Halant"/>
                <a:ea typeface="Halant"/>
                <a:cs typeface="Halant"/>
                <a:sym typeface="Halant"/>
              </a:rPr>
              <a:t>questions</a:t>
            </a:r>
            <a:r>
              <a:rPr lang="en" sz="1200">
                <a:solidFill>
                  <a:schemeClr val="dk1"/>
                </a:solidFill>
                <a:latin typeface="Halant"/>
                <a:ea typeface="Halant"/>
                <a:cs typeface="Halant"/>
                <a:sym typeface="Halant"/>
              </a:rPr>
              <a:t>.</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Fill in the chart.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a </a:t>
            </a:r>
            <a:r>
              <a:rPr lang="en" sz="1200">
                <a:solidFill>
                  <a:schemeClr val="dk1"/>
                </a:solidFill>
                <a:latin typeface="Inter"/>
                <a:ea typeface="Inter"/>
                <a:cs typeface="Inter"/>
                <a:sym typeface="Inter"/>
              </a:rPr>
              <a:t>similarity between the European and Pacific theaters?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a difference between the European and Pacific theaters?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300">
              <a:solidFill>
                <a:srgbClr val="E95C3D"/>
              </a:solidFill>
              <a:latin typeface="Inter"/>
              <a:ea typeface="Inter"/>
              <a:cs typeface="Inter"/>
              <a:sym typeface="Inter"/>
            </a:endParaRPr>
          </a:p>
        </p:txBody>
      </p:sp>
      <p:graphicFrame>
        <p:nvGraphicFramePr>
          <p:cNvPr id="165" name="Google Shape;165;p27"/>
          <p:cNvGraphicFramePr/>
          <p:nvPr/>
        </p:nvGraphicFramePr>
        <p:xfrm>
          <a:off x="332775" y="1600200"/>
          <a:ext cx="3000000" cy="3000000"/>
        </p:xfrm>
        <a:graphic>
          <a:graphicData uri="http://schemas.openxmlformats.org/drawingml/2006/table">
            <a:tbl>
              <a:tblPr>
                <a:noFill/>
                <a:tableStyleId>{72AE1F2B-899B-4B25-B6C1-2C276CBB3240}</a:tableStyleId>
              </a:tblPr>
              <a:tblGrid>
                <a:gridCol w="1489100"/>
                <a:gridCol w="2814575"/>
                <a:gridCol w="2814575"/>
              </a:tblGrid>
              <a:tr h="381000">
                <a:tc>
                  <a:txBody>
                    <a:bodyPr/>
                    <a:lstStyle/>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European Theater</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Pacific Theater</a:t>
                      </a:r>
                      <a:endParaRPr b="1"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Say-it-in-Six</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Describe 2 Key Events.</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What was a </a:t>
                      </a:r>
                      <a:r>
                        <a:rPr b="1" lang="en" sz="1200">
                          <a:latin typeface="Inter"/>
                          <a:ea typeface="Inter"/>
                          <a:cs typeface="Inter"/>
                          <a:sym typeface="Inter"/>
                        </a:rPr>
                        <a:t>continuity</a:t>
                      </a:r>
                      <a:r>
                        <a:rPr b="1" lang="en" sz="1200">
                          <a:latin typeface="Inter"/>
                          <a:ea typeface="Inter"/>
                          <a:cs typeface="Inter"/>
                          <a:sym typeface="Inter"/>
                        </a:rPr>
                        <a:t>?</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What was a change?</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9" name="Shape 169"/>
        <p:cNvGrpSpPr/>
        <p:nvPr/>
      </p:nvGrpSpPr>
      <p:grpSpPr>
        <a:xfrm>
          <a:off x="0" y="0"/>
          <a:ext cx="0" cy="0"/>
          <a:chOff x="0" y="0"/>
          <a:chExt cx="0" cy="0"/>
        </a:xfrm>
      </p:grpSpPr>
      <p:sp>
        <p:nvSpPr>
          <p:cNvPr id="170" name="Google Shape;170;p28"/>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Significant Events of WWII</a:t>
            </a:r>
            <a:r>
              <a:rPr lang="en" sz="1900">
                <a:solidFill>
                  <a:schemeClr val="dk1"/>
                </a:solidFill>
                <a:latin typeface="Halant"/>
                <a:ea typeface="Halant"/>
                <a:cs typeface="Halant"/>
                <a:sym typeface="Halant"/>
              </a:rPr>
              <a:t> (Exemplar)</a:t>
            </a:r>
            <a:endParaRPr sz="1900">
              <a:solidFill>
                <a:schemeClr val="dk1"/>
              </a:solidFill>
              <a:latin typeface="Halant"/>
              <a:ea typeface="Halant"/>
              <a:cs typeface="Halant"/>
              <a:sym typeface="Halant"/>
            </a:endParaRPr>
          </a:p>
        </p:txBody>
      </p:sp>
      <p:pic>
        <p:nvPicPr>
          <p:cNvPr id="171" name="Google Shape;171;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2" name="Google Shape;172;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3" name="Google Shape;173;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4" name="Google Shape;174;p2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75" name="Google Shape;175;p28"/>
          <p:cNvSpPr txBox="1"/>
          <p:nvPr/>
        </p:nvSpPr>
        <p:spPr>
          <a:xfrm>
            <a:off x="594300" y="807688"/>
            <a:ext cx="6583800" cy="95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Examine the events from WWII. Choose 5 you feel are significant and fill out the chart below with a description and justification for your choice.</a:t>
            </a:r>
            <a:endParaRPr sz="1200">
              <a:solidFill>
                <a:schemeClr val="dk1"/>
              </a:solidFill>
              <a:latin typeface="Halant"/>
              <a:ea typeface="Halant"/>
              <a:cs typeface="Halant"/>
              <a:sym typeface="Halant"/>
            </a:endParaRPr>
          </a:p>
        </p:txBody>
      </p:sp>
      <p:sp>
        <p:nvSpPr>
          <p:cNvPr id="176" name="Google Shape;176;p28"/>
          <p:cNvSpPr txBox="1"/>
          <p:nvPr/>
        </p:nvSpPr>
        <p:spPr>
          <a:xfrm>
            <a:off x="447650" y="2002900"/>
            <a:ext cx="6926100" cy="1165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Event:</a:t>
            </a:r>
            <a:r>
              <a:rPr b="1" lang="en" sz="1200">
                <a:solidFill>
                  <a:srgbClr val="E95C3D"/>
                </a:solidFill>
                <a:latin typeface="Inter"/>
                <a:ea typeface="Inter"/>
                <a:cs typeface="Inter"/>
                <a:sym typeface="Inter"/>
              </a:rPr>
              <a:t> Munich Agreement Signed, September 29, 1938</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Description &amp; Justification: </a:t>
            </a:r>
            <a:r>
              <a:rPr b="1" lang="en" sz="1200">
                <a:solidFill>
                  <a:srgbClr val="E95C3D"/>
                </a:solidFill>
                <a:latin typeface="Inter"/>
                <a:ea typeface="Inter"/>
                <a:cs typeface="Inter"/>
                <a:sym typeface="Inter"/>
              </a:rPr>
              <a:t>The agreement enabled the Nazis to take over the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Sudetenland. This began the policy of appeasement. Although he promised to not invade other areas, he blatantly ignored this part of the treaty.</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 </a:t>
            </a:r>
            <a:endParaRPr b="1" sz="1200">
              <a:solidFill>
                <a:srgbClr val="E95C3D"/>
              </a:solidFill>
              <a:latin typeface="Inter"/>
              <a:ea typeface="Inter"/>
              <a:cs typeface="Inter"/>
              <a:sym typeface="Inter"/>
            </a:endParaRPr>
          </a:p>
        </p:txBody>
      </p:sp>
      <p:grpSp>
        <p:nvGrpSpPr>
          <p:cNvPr id="177" name="Google Shape;177;p28"/>
          <p:cNvGrpSpPr/>
          <p:nvPr/>
        </p:nvGrpSpPr>
        <p:grpSpPr>
          <a:xfrm>
            <a:off x="6894512" y="1792622"/>
            <a:ext cx="816458" cy="821985"/>
            <a:chOff x="0" y="-56030"/>
            <a:chExt cx="812800" cy="812800"/>
          </a:xfrm>
        </p:grpSpPr>
        <p:sp>
          <p:nvSpPr>
            <p:cNvPr id="178" name="Google Shape;178;p28"/>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 name="Google Shape;179;p28"/>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80" name="Google Shape;180;p28"/>
          <p:cNvSpPr txBox="1"/>
          <p:nvPr/>
        </p:nvSpPr>
        <p:spPr>
          <a:xfrm>
            <a:off x="68945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
        <p:nvSpPr>
          <p:cNvPr id="181" name="Google Shape;181;p28"/>
          <p:cNvSpPr txBox="1"/>
          <p:nvPr/>
        </p:nvSpPr>
        <p:spPr>
          <a:xfrm>
            <a:off x="447650" y="3298300"/>
            <a:ext cx="6926100" cy="1165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Event: </a:t>
            </a:r>
            <a:r>
              <a:rPr b="1" lang="en" sz="1200">
                <a:solidFill>
                  <a:srgbClr val="E95C3D"/>
                </a:solidFill>
                <a:latin typeface="Inter"/>
                <a:ea typeface="Inter"/>
                <a:cs typeface="Inter"/>
                <a:sym typeface="Inter"/>
              </a:rPr>
              <a:t>German Invasion of Poland, </a:t>
            </a:r>
            <a:r>
              <a:rPr b="1" lang="en" sz="1200">
                <a:solidFill>
                  <a:srgbClr val="E95C3D"/>
                </a:solidFill>
                <a:latin typeface="Inter"/>
                <a:ea typeface="Inter"/>
                <a:cs typeface="Inter"/>
                <a:sym typeface="Inter"/>
              </a:rPr>
              <a:t>September</a:t>
            </a:r>
            <a:r>
              <a:rPr b="1" lang="en" sz="1200">
                <a:solidFill>
                  <a:srgbClr val="E95C3D"/>
                </a:solidFill>
                <a:latin typeface="Inter"/>
                <a:ea typeface="Inter"/>
                <a:cs typeface="Inter"/>
                <a:sym typeface="Inter"/>
              </a:rPr>
              <a:t> 1, 1939</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Description &amp; Justification: </a:t>
            </a:r>
            <a:r>
              <a:rPr b="1" lang="en" sz="1200">
                <a:solidFill>
                  <a:srgbClr val="E95C3D"/>
                </a:solidFill>
                <a:latin typeface="Inter"/>
                <a:ea typeface="Inter"/>
                <a:cs typeface="Inter"/>
                <a:sym typeface="Inter"/>
              </a:rPr>
              <a:t>Hitler’s invasion of Poland was the event that pushed other European </a:t>
            </a:r>
            <a:r>
              <a:rPr b="1" lang="en" sz="1200">
                <a:solidFill>
                  <a:srgbClr val="E95C3D"/>
                </a:solidFill>
                <a:latin typeface="Inter"/>
                <a:ea typeface="Inter"/>
                <a:cs typeface="Inter"/>
                <a:sym typeface="Inter"/>
              </a:rPr>
              <a:t>powers</a:t>
            </a:r>
            <a:r>
              <a:rPr b="1" lang="en" sz="1200">
                <a:solidFill>
                  <a:srgbClr val="E95C3D"/>
                </a:solidFill>
                <a:latin typeface="Inter"/>
                <a:ea typeface="Inter"/>
                <a:cs typeface="Inter"/>
                <a:sym typeface="Inter"/>
              </a:rPr>
              <a:t> into war with Hitler, ending the previous policy of appeasement that allowed Hitler to continue expanding the Reich. This moment started the war in Europe.</a:t>
            </a:r>
            <a:endParaRPr b="1" sz="1200">
              <a:solidFill>
                <a:srgbClr val="E95C3D"/>
              </a:solidFill>
              <a:latin typeface="Inter"/>
              <a:ea typeface="Inter"/>
              <a:cs typeface="Inter"/>
              <a:sym typeface="Inter"/>
            </a:endParaRPr>
          </a:p>
        </p:txBody>
      </p:sp>
      <p:grpSp>
        <p:nvGrpSpPr>
          <p:cNvPr id="182" name="Google Shape;182;p28"/>
          <p:cNvGrpSpPr/>
          <p:nvPr/>
        </p:nvGrpSpPr>
        <p:grpSpPr>
          <a:xfrm>
            <a:off x="6894512" y="3088022"/>
            <a:ext cx="816458" cy="821985"/>
            <a:chOff x="0" y="-56030"/>
            <a:chExt cx="812800" cy="812800"/>
          </a:xfrm>
        </p:grpSpPr>
        <p:sp>
          <p:nvSpPr>
            <p:cNvPr id="183" name="Google Shape;183;p28"/>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4" name="Google Shape;184;p28"/>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85" name="Google Shape;185;p28"/>
          <p:cNvSpPr txBox="1"/>
          <p:nvPr/>
        </p:nvSpPr>
        <p:spPr>
          <a:xfrm>
            <a:off x="6894512" y="32175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2</a:t>
            </a:r>
            <a:endParaRPr sz="200">
              <a:solidFill>
                <a:srgbClr val="FFFFFF"/>
              </a:solidFill>
            </a:endParaRPr>
          </a:p>
        </p:txBody>
      </p:sp>
      <p:sp>
        <p:nvSpPr>
          <p:cNvPr id="186" name="Google Shape;186;p28"/>
          <p:cNvSpPr txBox="1"/>
          <p:nvPr/>
        </p:nvSpPr>
        <p:spPr>
          <a:xfrm>
            <a:off x="447650" y="4593700"/>
            <a:ext cx="6926100" cy="1165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Event: </a:t>
            </a:r>
            <a:r>
              <a:rPr b="1" lang="en" sz="1200">
                <a:solidFill>
                  <a:srgbClr val="E95C3D"/>
                </a:solidFill>
                <a:latin typeface="Inter"/>
                <a:ea typeface="Inter"/>
                <a:cs typeface="Inter"/>
                <a:sym typeface="Inter"/>
              </a:rPr>
              <a:t>Operation Barbarossa, 1941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Description &amp; Justification: </a:t>
            </a:r>
            <a:r>
              <a:rPr b="1" lang="en" sz="1200">
                <a:solidFill>
                  <a:srgbClr val="E95C3D"/>
                </a:solidFill>
                <a:latin typeface="Inter"/>
                <a:ea typeface="Inter"/>
                <a:cs typeface="Inter"/>
                <a:sym typeface="Inter"/>
              </a:rPr>
              <a:t>The invasion of the USSR by the Nazis was a major turning</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point in the war. This invalidated the pact between the two states and created a two-front war for Hitler, ultimately leading to the downfall of the Germans. </a:t>
            </a:r>
            <a:endParaRPr b="1" sz="1200">
              <a:solidFill>
                <a:srgbClr val="E95C3D"/>
              </a:solidFill>
              <a:latin typeface="Inter"/>
              <a:ea typeface="Inter"/>
              <a:cs typeface="Inter"/>
              <a:sym typeface="Inter"/>
            </a:endParaRPr>
          </a:p>
        </p:txBody>
      </p:sp>
      <p:grpSp>
        <p:nvGrpSpPr>
          <p:cNvPr id="187" name="Google Shape;187;p28"/>
          <p:cNvGrpSpPr/>
          <p:nvPr/>
        </p:nvGrpSpPr>
        <p:grpSpPr>
          <a:xfrm>
            <a:off x="6894512" y="4383422"/>
            <a:ext cx="816458" cy="821985"/>
            <a:chOff x="0" y="-56030"/>
            <a:chExt cx="812800" cy="812800"/>
          </a:xfrm>
        </p:grpSpPr>
        <p:sp>
          <p:nvSpPr>
            <p:cNvPr id="188" name="Google Shape;188;p28"/>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9" name="Google Shape;189;p28"/>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90" name="Google Shape;190;p28"/>
          <p:cNvSpPr txBox="1"/>
          <p:nvPr/>
        </p:nvSpPr>
        <p:spPr>
          <a:xfrm>
            <a:off x="6894512" y="45129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3</a:t>
            </a:r>
            <a:endParaRPr sz="200">
              <a:solidFill>
                <a:srgbClr val="FFFFFF"/>
              </a:solidFill>
            </a:endParaRPr>
          </a:p>
        </p:txBody>
      </p:sp>
      <p:sp>
        <p:nvSpPr>
          <p:cNvPr id="191" name="Google Shape;191;p28"/>
          <p:cNvSpPr txBox="1"/>
          <p:nvPr/>
        </p:nvSpPr>
        <p:spPr>
          <a:xfrm>
            <a:off x="447650" y="5889100"/>
            <a:ext cx="6926100" cy="1165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Event: </a:t>
            </a:r>
            <a:r>
              <a:rPr b="1" lang="en" sz="1200">
                <a:solidFill>
                  <a:srgbClr val="E95C3D"/>
                </a:solidFill>
                <a:latin typeface="Inter"/>
                <a:ea typeface="Inter"/>
                <a:cs typeface="Inter"/>
                <a:sym typeface="Inter"/>
              </a:rPr>
              <a:t>D-Day, June 1944</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Description &amp; Justification: </a:t>
            </a:r>
            <a:r>
              <a:rPr b="1" lang="en" sz="1200">
                <a:solidFill>
                  <a:srgbClr val="E95C3D"/>
                </a:solidFill>
                <a:latin typeface="Inter"/>
                <a:ea typeface="Inter"/>
                <a:cs typeface="Inter"/>
                <a:sym typeface="Inter"/>
              </a:rPr>
              <a:t>The Allied invasion of France was a significant turning point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in the war. The Germans had most of their attention on the Soviets, making it easier for the Allies to be successful here, and </a:t>
            </a:r>
            <a:r>
              <a:rPr b="1" lang="en" sz="1200">
                <a:solidFill>
                  <a:srgbClr val="E95C3D"/>
                </a:solidFill>
                <a:latin typeface="Inter"/>
                <a:ea typeface="Inter"/>
                <a:cs typeface="Inter"/>
                <a:sym typeface="Inter"/>
              </a:rPr>
              <a:t>ultimately</a:t>
            </a:r>
            <a:r>
              <a:rPr b="1" lang="en" sz="1200">
                <a:solidFill>
                  <a:srgbClr val="E95C3D"/>
                </a:solidFill>
                <a:latin typeface="Inter"/>
                <a:ea typeface="Inter"/>
                <a:cs typeface="Inter"/>
                <a:sym typeface="Inter"/>
              </a:rPr>
              <a:t> splitting the German forces even more, thus weakening them.</a:t>
            </a:r>
            <a:endParaRPr b="1" sz="1200">
              <a:solidFill>
                <a:srgbClr val="E95C3D"/>
              </a:solidFill>
              <a:latin typeface="Inter"/>
              <a:ea typeface="Inter"/>
              <a:cs typeface="Inter"/>
              <a:sym typeface="Inter"/>
            </a:endParaRPr>
          </a:p>
        </p:txBody>
      </p:sp>
      <p:grpSp>
        <p:nvGrpSpPr>
          <p:cNvPr id="192" name="Google Shape;192;p28"/>
          <p:cNvGrpSpPr/>
          <p:nvPr/>
        </p:nvGrpSpPr>
        <p:grpSpPr>
          <a:xfrm>
            <a:off x="6894512" y="5678822"/>
            <a:ext cx="816458" cy="821985"/>
            <a:chOff x="0" y="-56030"/>
            <a:chExt cx="812800" cy="812800"/>
          </a:xfrm>
        </p:grpSpPr>
        <p:sp>
          <p:nvSpPr>
            <p:cNvPr id="193" name="Google Shape;193;p28"/>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 name="Google Shape;194;p28"/>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95" name="Google Shape;195;p28"/>
          <p:cNvSpPr txBox="1"/>
          <p:nvPr/>
        </p:nvSpPr>
        <p:spPr>
          <a:xfrm>
            <a:off x="6894512" y="58083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4</a:t>
            </a:r>
            <a:endParaRPr sz="200">
              <a:solidFill>
                <a:srgbClr val="FFFFFF"/>
              </a:solidFill>
            </a:endParaRPr>
          </a:p>
        </p:txBody>
      </p:sp>
      <p:sp>
        <p:nvSpPr>
          <p:cNvPr id="196" name="Google Shape;196;p28"/>
          <p:cNvSpPr txBox="1"/>
          <p:nvPr/>
        </p:nvSpPr>
        <p:spPr>
          <a:xfrm>
            <a:off x="447650" y="7184500"/>
            <a:ext cx="6926100" cy="1165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Event: </a:t>
            </a:r>
            <a:r>
              <a:rPr b="1" lang="en" sz="1200">
                <a:solidFill>
                  <a:srgbClr val="E95C3D"/>
                </a:solidFill>
                <a:latin typeface="Inter"/>
                <a:ea typeface="Inter"/>
                <a:cs typeface="Inter"/>
                <a:sym typeface="Inter"/>
              </a:rPr>
              <a:t>Germany’s Surrender</a:t>
            </a:r>
            <a:r>
              <a:rPr b="1" lang="en" sz="1200">
                <a:solidFill>
                  <a:srgbClr val="E95C3D"/>
                </a:solidFill>
                <a:latin typeface="Inter"/>
                <a:ea typeface="Inter"/>
                <a:cs typeface="Inter"/>
                <a:sym typeface="Inter"/>
              </a:rPr>
              <a:t>, May 7-8, 1945</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Description &amp; Justification: </a:t>
            </a:r>
            <a:r>
              <a:rPr b="1" lang="en" sz="1200">
                <a:solidFill>
                  <a:srgbClr val="E95C3D"/>
                </a:solidFill>
                <a:latin typeface="Inter"/>
                <a:ea typeface="Inter"/>
                <a:cs typeface="Inter"/>
                <a:sym typeface="Inter"/>
              </a:rPr>
              <a:t>German military command signed the unconditional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surrender to the Allies. The Soviets did not accept and demanded another surrender to the Red Army, which happened the next day. This officially ended the war in Europe.</a:t>
            </a:r>
            <a:endParaRPr b="1" sz="1200">
              <a:solidFill>
                <a:srgbClr val="E95C3D"/>
              </a:solidFill>
              <a:latin typeface="Inter"/>
              <a:ea typeface="Inter"/>
              <a:cs typeface="Inter"/>
              <a:sym typeface="Inter"/>
            </a:endParaRPr>
          </a:p>
        </p:txBody>
      </p:sp>
      <p:grpSp>
        <p:nvGrpSpPr>
          <p:cNvPr id="197" name="Google Shape;197;p28"/>
          <p:cNvGrpSpPr/>
          <p:nvPr/>
        </p:nvGrpSpPr>
        <p:grpSpPr>
          <a:xfrm>
            <a:off x="6894512" y="6974222"/>
            <a:ext cx="816458" cy="821985"/>
            <a:chOff x="0" y="-56030"/>
            <a:chExt cx="812800" cy="812800"/>
          </a:xfrm>
        </p:grpSpPr>
        <p:sp>
          <p:nvSpPr>
            <p:cNvPr id="198" name="Google Shape;198;p28"/>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 name="Google Shape;199;p28"/>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00" name="Google Shape;200;p28"/>
          <p:cNvSpPr txBox="1"/>
          <p:nvPr/>
        </p:nvSpPr>
        <p:spPr>
          <a:xfrm>
            <a:off x="6894512" y="71037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5</a:t>
            </a:r>
            <a:endParaRPr sz="200">
              <a:solidFill>
                <a:srgbClr val="FFFFFF"/>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4" name="Shape 204"/>
        <p:cNvGrpSpPr/>
        <p:nvPr/>
      </p:nvGrpSpPr>
      <p:grpSpPr>
        <a:xfrm>
          <a:off x="0" y="0"/>
          <a:ext cx="0" cy="0"/>
          <a:chOff x="0" y="0"/>
          <a:chExt cx="0" cy="0"/>
        </a:xfrm>
      </p:grpSpPr>
      <p:sp>
        <p:nvSpPr>
          <p:cNvPr id="205" name="Google Shape;205;p29"/>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Continuity and Change over Time (Exemplar)</a:t>
            </a:r>
            <a:endParaRPr sz="2000">
              <a:solidFill>
                <a:schemeClr val="dk1"/>
              </a:solidFill>
              <a:latin typeface="Plus Jakarta Sans"/>
              <a:ea typeface="Plus Jakarta Sans"/>
              <a:cs typeface="Plus Jakarta Sans"/>
              <a:sym typeface="Plus Jakarta Sans"/>
            </a:endParaRPr>
          </a:p>
        </p:txBody>
      </p:sp>
      <p:sp>
        <p:nvSpPr>
          <p:cNvPr id="206" name="Google Shape;206;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7" name="Google Shape;207;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8" name="Google Shape;208;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9" name="Google Shape;209;p2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10" name="Google Shape;210;p29"/>
          <p:cNvSpPr txBox="1"/>
          <p:nvPr/>
        </p:nvSpPr>
        <p:spPr>
          <a:xfrm>
            <a:off x="4340553" y="984364"/>
            <a:ext cx="29628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Historical</a:t>
            </a:r>
            <a:r>
              <a:rPr lang="en" sz="1300">
                <a:latin typeface="Inter"/>
                <a:ea typeface="Inter"/>
                <a:cs typeface="Inter"/>
                <a:sym typeface="Inter"/>
              </a:rPr>
              <a:t> Event/Topic/Idea:</a:t>
            </a:r>
            <a:endParaRPr sz="1300">
              <a:latin typeface="Inter"/>
              <a:ea typeface="Inter"/>
              <a:cs typeface="Inter"/>
              <a:sym typeface="Inter"/>
            </a:endParaRPr>
          </a:p>
          <a:p>
            <a:pPr indent="0" lvl="0" marL="0" rtl="0" algn="ctr">
              <a:spcBef>
                <a:spcPts val="0"/>
              </a:spcBef>
              <a:spcAft>
                <a:spcPts val="0"/>
              </a:spcAft>
              <a:buNone/>
            </a:pPr>
            <a:r>
              <a:rPr b="1" lang="en" sz="1300">
                <a:latin typeface="Inter"/>
                <a:ea typeface="Inter"/>
                <a:cs typeface="Inter"/>
                <a:sym typeface="Inter"/>
              </a:rPr>
              <a:t>World War II</a:t>
            </a:r>
            <a:r>
              <a:rPr lang="en" sz="1300">
                <a:latin typeface="Inter"/>
                <a:ea typeface="Inter"/>
                <a:cs typeface="Inter"/>
                <a:sym typeface="Inter"/>
              </a:rPr>
              <a:t> </a:t>
            </a:r>
            <a:endParaRPr sz="1300">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rPr b="1" lang="en" sz="1300" u="sng">
                <a:solidFill>
                  <a:srgbClr val="E95C3D"/>
                </a:solidFill>
                <a:latin typeface="Inter"/>
                <a:ea typeface="Inter"/>
                <a:cs typeface="Inter"/>
                <a:sym typeface="Inter"/>
              </a:rPr>
              <a:t>Pacific</a:t>
            </a:r>
            <a:r>
              <a:rPr lang="en" sz="1300">
                <a:latin typeface="Inter"/>
                <a:ea typeface="Inter"/>
                <a:cs typeface="Inter"/>
                <a:sym typeface="Inter"/>
              </a:rPr>
              <a:t> Theater</a:t>
            </a:r>
            <a:endParaRPr sz="1300">
              <a:latin typeface="Inter"/>
              <a:ea typeface="Inter"/>
              <a:cs typeface="Inter"/>
              <a:sym typeface="Inter"/>
            </a:endParaRPr>
          </a:p>
        </p:txBody>
      </p:sp>
      <p:sp>
        <p:nvSpPr>
          <p:cNvPr id="211" name="Google Shape;211;p29"/>
          <p:cNvSpPr txBox="1"/>
          <p:nvPr/>
        </p:nvSpPr>
        <p:spPr>
          <a:xfrm>
            <a:off x="1172225" y="951150"/>
            <a:ext cx="2858100" cy="9909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i="1" lang="en" sz="1200">
                <a:latin typeface="Plus Jakarta Sans"/>
                <a:ea typeface="Plus Jakarta Sans"/>
                <a:cs typeface="Plus Jakarta Sans"/>
                <a:sym typeface="Plus Jakarta Sans"/>
              </a:rPr>
              <a:t>Directions</a:t>
            </a:r>
            <a:r>
              <a:rPr b="1" lang="en" sz="1200">
                <a:latin typeface="Plus Jakarta Sans"/>
                <a:ea typeface="Plus Jakarta Sans"/>
                <a:cs typeface="Plus Jakarta Sans"/>
                <a:sym typeface="Plus Jakarta Sans"/>
              </a:rPr>
              <a:t>:</a:t>
            </a:r>
            <a:r>
              <a:rPr i="1" lang="en" sz="1200">
                <a:latin typeface="Plus Jakarta Sans"/>
                <a:ea typeface="Plus Jakarta Sans"/>
                <a:cs typeface="Plus Jakarta Sans"/>
                <a:sym typeface="Plus Jakarta Sans"/>
              </a:rPr>
              <a:t> Place historical events or ideas related to the main topic in chronological order. Write a one sentence description for each one.</a:t>
            </a:r>
            <a:endParaRPr i="1" sz="1200">
              <a:latin typeface="Plus Jakarta Sans"/>
              <a:ea typeface="Plus Jakarta Sans"/>
              <a:cs typeface="Plus Jakarta Sans"/>
              <a:sym typeface="Plus Jakarta Sans"/>
            </a:endParaRPr>
          </a:p>
        </p:txBody>
      </p:sp>
      <p:sp>
        <p:nvSpPr>
          <p:cNvPr id="212" name="Google Shape;212;p29"/>
          <p:cNvSpPr/>
          <p:nvPr/>
        </p:nvSpPr>
        <p:spPr>
          <a:xfrm>
            <a:off x="495494" y="4129224"/>
            <a:ext cx="6781500" cy="474000"/>
          </a:xfrm>
          <a:prstGeom prst="leftRightArrow">
            <a:avLst>
              <a:gd fmla="val 50000" name="adj1"/>
              <a:gd fmla="val 50000" name="adj2"/>
            </a:avLst>
          </a:prstGeom>
          <a:solidFill>
            <a:srgbClr val="6484F3"/>
          </a:solidFill>
          <a:ln cap="flat" cmpd="sng" w="9525">
            <a:solidFill>
              <a:srgbClr val="CCCCCC"/>
            </a:solidFill>
            <a:prstDash val="solid"/>
            <a:round/>
            <a:headEnd len="sm" w="sm" type="none"/>
            <a:tailEnd len="sm" w="sm" type="none"/>
          </a:ln>
        </p:spPr>
        <p:txBody>
          <a:bodyPr anchorCtr="0" anchor="ctr" bIns="119600" lIns="119600" spcFirstLastPara="1" rIns="119600" wrap="square" tIns="119600">
            <a:noAutofit/>
          </a:bodyPr>
          <a:lstStyle/>
          <a:p>
            <a:pPr indent="0" lvl="0" marL="0" rtl="0" algn="l">
              <a:spcBef>
                <a:spcPts val="0"/>
              </a:spcBef>
              <a:spcAft>
                <a:spcPts val="0"/>
              </a:spcAft>
              <a:buNone/>
            </a:pPr>
            <a:r>
              <a:t/>
            </a:r>
            <a:endParaRPr/>
          </a:p>
        </p:txBody>
      </p:sp>
      <p:cxnSp>
        <p:nvCxnSpPr>
          <p:cNvPr id="213" name="Google Shape;213;p29"/>
          <p:cNvCxnSpPr/>
          <p:nvPr/>
        </p:nvCxnSpPr>
        <p:spPr>
          <a:xfrm rot="10800000">
            <a:off x="927647" y="4013705"/>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214" name="Google Shape;214;p29"/>
          <p:cNvCxnSpPr/>
          <p:nvPr/>
        </p:nvCxnSpPr>
        <p:spPr>
          <a:xfrm rot="10800000">
            <a:off x="2410235" y="401370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215" name="Google Shape;215;p29"/>
          <p:cNvCxnSpPr/>
          <p:nvPr/>
        </p:nvCxnSpPr>
        <p:spPr>
          <a:xfrm rot="10800000">
            <a:off x="3892823" y="401370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216" name="Google Shape;216;p29"/>
          <p:cNvCxnSpPr/>
          <p:nvPr/>
        </p:nvCxnSpPr>
        <p:spPr>
          <a:xfrm rot="10800000">
            <a:off x="5375411" y="401370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217" name="Google Shape;217;p29"/>
          <p:cNvCxnSpPr/>
          <p:nvPr/>
        </p:nvCxnSpPr>
        <p:spPr>
          <a:xfrm rot="10800000">
            <a:off x="6857998" y="4318507"/>
            <a:ext cx="0" cy="659400"/>
          </a:xfrm>
          <a:prstGeom prst="straightConnector1">
            <a:avLst/>
          </a:prstGeom>
          <a:noFill/>
          <a:ln cap="flat" cmpd="sng" w="9525">
            <a:solidFill>
              <a:srgbClr val="595959"/>
            </a:solidFill>
            <a:prstDash val="solid"/>
            <a:round/>
            <a:headEnd len="med" w="med" type="none"/>
            <a:tailEnd len="med" w="med" type="none"/>
          </a:ln>
        </p:spPr>
      </p:cxnSp>
      <p:graphicFrame>
        <p:nvGraphicFramePr>
          <p:cNvPr id="218" name="Google Shape;218;p29"/>
          <p:cNvGraphicFramePr/>
          <p:nvPr/>
        </p:nvGraphicFramePr>
        <p:xfrm>
          <a:off x="469057" y="6672349"/>
          <a:ext cx="3000000" cy="3000000"/>
        </p:xfrm>
        <a:graphic>
          <a:graphicData uri="http://schemas.openxmlformats.org/drawingml/2006/table">
            <a:tbl>
              <a:tblPr>
                <a:noFill/>
                <a:tableStyleId>{72AE1F2B-899B-4B25-B6C1-2C276CBB3240}</a:tableStyleId>
              </a:tblPr>
              <a:tblGrid>
                <a:gridCol w="3417150"/>
                <a:gridCol w="3417150"/>
              </a:tblGrid>
              <a:tr h="403775">
                <a:tc gridSpan="2">
                  <a:txBody>
                    <a:bodyPr/>
                    <a:lstStyle/>
                    <a:p>
                      <a:pPr indent="0" lvl="0" marL="0" rtl="0" algn="ctr">
                        <a:spcBef>
                          <a:spcPts val="0"/>
                        </a:spcBef>
                        <a:spcAft>
                          <a:spcPts val="0"/>
                        </a:spcAft>
                        <a:buNone/>
                      </a:pPr>
                      <a:r>
                        <a:rPr lang="en" sz="1300">
                          <a:latin typeface="Inter"/>
                          <a:ea typeface="Inter"/>
                          <a:cs typeface="Inter"/>
                          <a:sym typeface="Inter"/>
                        </a:rPr>
                        <a:t>Summarize: List any major changes or continuities that you identify</a:t>
                      </a:r>
                      <a:endParaRPr sz="13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hMerge="1"/>
              </a:tr>
              <a:tr h="1701050">
                <a:tc>
                  <a:txBody>
                    <a:bodyPr/>
                    <a:lstStyle/>
                    <a:p>
                      <a:pPr indent="0" lvl="0" marL="0" rtl="0" algn="ctr">
                        <a:spcBef>
                          <a:spcPts val="0"/>
                        </a:spcBef>
                        <a:spcAft>
                          <a:spcPts val="0"/>
                        </a:spcAft>
                        <a:buNone/>
                      </a:pPr>
                      <a:r>
                        <a:rPr b="1" lang="en" sz="1500">
                          <a:latin typeface="Inter"/>
                          <a:ea typeface="Inter"/>
                          <a:cs typeface="Inter"/>
                          <a:sym typeface="Inter"/>
                        </a:rPr>
                        <a:t>Major Changes</a:t>
                      </a:r>
                      <a:endParaRPr b="1" sz="1500">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Japan was on the offensive in the early years and became defensive as the U.S. engaged</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U.S. used island-hopping to stop Japanese advances</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Use of atomic bombs</a:t>
                      </a:r>
                      <a:endParaRPr b="1" sz="1200">
                        <a:solidFill>
                          <a:srgbClr val="E95C3D"/>
                        </a:solidFill>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b="1" lang="en" sz="1500">
                          <a:latin typeface="Inter"/>
                          <a:ea typeface="Inter"/>
                          <a:cs typeface="Inter"/>
                          <a:sym typeface="Inter"/>
                        </a:rPr>
                        <a:t>Major Continuities</a:t>
                      </a:r>
                      <a:endParaRPr b="1" sz="1500">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Japanese military fought with an aggressive strategy</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Surprise attacks were frequent</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Japanese military used harsh tactics</a:t>
                      </a:r>
                      <a:endParaRPr b="1" sz="1200">
                        <a:solidFill>
                          <a:srgbClr val="E95C3D"/>
                        </a:solidFill>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pic>
        <p:nvPicPr>
          <p:cNvPr id="219" name="Google Shape;219;p29"/>
          <p:cNvPicPr preferRelativeResize="0"/>
          <p:nvPr/>
        </p:nvPicPr>
        <p:blipFill>
          <a:blip r:embed="rId5">
            <a:alphaModFix/>
          </a:blip>
          <a:stretch>
            <a:fillRect/>
          </a:stretch>
        </p:blipFill>
        <p:spPr>
          <a:xfrm>
            <a:off x="381550" y="1035150"/>
            <a:ext cx="822875" cy="822875"/>
          </a:xfrm>
          <a:prstGeom prst="rect">
            <a:avLst/>
          </a:prstGeom>
          <a:noFill/>
          <a:ln>
            <a:noFill/>
          </a:ln>
        </p:spPr>
      </p:pic>
      <p:sp>
        <p:nvSpPr>
          <p:cNvPr id="220" name="Google Shape;220;p29"/>
          <p:cNvSpPr txBox="1"/>
          <p:nvPr/>
        </p:nvSpPr>
        <p:spPr>
          <a:xfrm>
            <a:off x="1485375" y="4790125"/>
            <a:ext cx="1839900" cy="16953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Japan Invades China (7/7/37)</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In the Second Sino-Japanese War, the Japanese fought the Chinese from 1937-1945.</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p:txBody>
      </p:sp>
      <p:sp>
        <p:nvSpPr>
          <p:cNvPr id="221" name="Google Shape;221;p29"/>
          <p:cNvSpPr txBox="1"/>
          <p:nvPr/>
        </p:nvSpPr>
        <p:spPr>
          <a:xfrm>
            <a:off x="570975" y="2204588"/>
            <a:ext cx="1839900" cy="16953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Japanese Invasion of Manchuria (9/18/31)</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Japanese invaded Manchuria and the League of Nations did not intervene.</a:t>
            </a:r>
            <a:endParaRPr b="1" sz="1200">
              <a:solidFill>
                <a:srgbClr val="E95C3D"/>
              </a:solidFill>
              <a:latin typeface="Inter"/>
              <a:ea typeface="Inter"/>
              <a:cs typeface="Inter"/>
              <a:sym typeface="Inter"/>
            </a:endParaRPr>
          </a:p>
        </p:txBody>
      </p:sp>
      <p:sp>
        <p:nvSpPr>
          <p:cNvPr id="222" name="Google Shape;222;p29"/>
          <p:cNvSpPr txBox="1"/>
          <p:nvPr/>
        </p:nvSpPr>
        <p:spPr>
          <a:xfrm>
            <a:off x="2972875" y="2204588"/>
            <a:ext cx="1839900" cy="16953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Tripartite Pact (9/27/40)</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This pact was a military alliance signed by Japan, Germany, and Italy in Berlin.</a:t>
            </a:r>
            <a:endParaRPr b="1" sz="1200">
              <a:solidFill>
                <a:srgbClr val="E95C3D"/>
              </a:solidFill>
              <a:latin typeface="Inter"/>
              <a:ea typeface="Inter"/>
              <a:cs typeface="Inter"/>
              <a:sym typeface="Inter"/>
            </a:endParaRPr>
          </a:p>
        </p:txBody>
      </p:sp>
      <p:sp>
        <p:nvSpPr>
          <p:cNvPr id="223" name="Google Shape;223;p29"/>
          <p:cNvSpPr txBox="1"/>
          <p:nvPr/>
        </p:nvSpPr>
        <p:spPr>
          <a:xfrm>
            <a:off x="4455450" y="4790125"/>
            <a:ext cx="1839900" cy="16953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Japanese Bomb Pearl Harbor (12/7/41)</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 Japanese attacked Pearl Harbor inflicting massive damage.</a:t>
            </a:r>
            <a:endParaRPr b="1" sz="1200">
              <a:solidFill>
                <a:srgbClr val="E95C3D"/>
              </a:solidFill>
              <a:latin typeface="Inter"/>
              <a:ea typeface="Inter"/>
              <a:cs typeface="Inter"/>
              <a:sym typeface="Inter"/>
            </a:endParaRPr>
          </a:p>
        </p:txBody>
      </p:sp>
      <p:sp>
        <p:nvSpPr>
          <p:cNvPr id="224" name="Google Shape;224;p29"/>
          <p:cNvSpPr txBox="1"/>
          <p:nvPr/>
        </p:nvSpPr>
        <p:spPr>
          <a:xfrm>
            <a:off x="5374775" y="2204588"/>
            <a:ext cx="1839900" cy="16953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U.S. Drop Atomic Bombs (8/6 &amp; 9/45)</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More than 200,000 people marking  the only historical use of the atomic bomb in armed conflict.</a:t>
            </a:r>
            <a:endParaRPr b="1" sz="1200">
              <a:solidFill>
                <a:srgbClr val="E95C3D"/>
              </a:solidFill>
              <a:latin typeface="Inter"/>
              <a:ea typeface="Inter"/>
              <a:cs typeface="Inter"/>
              <a:sym typeface="Inter"/>
            </a:endParaRPr>
          </a:p>
        </p:txBody>
      </p:sp>
      <p:sp>
        <p:nvSpPr>
          <p:cNvPr id="225" name="Google Shape;225;p29"/>
          <p:cNvSpPr txBox="1"/>
          <p:nvPr/>
        </p:nvSpPr>
        <p:spPr>
          <a:xfrm>
            <a:off x="485825" y="8940025"/>
            <a:ext cx="6834300" cy="332100"/>
          </a:xfrm>
          <a:prstGeom prst="rect">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Say-it-in-6: </a:t>
            </a:r>
            <a:r>
              <a:rPr b="1" lang="en" sz="1500">
                <a:solidFill>
                  <a:srgbClr val="E95C3D"/>
                </a:solidFill>
                <a:latin typeface="Inter"/>
                <a:ea typeface="Inter"/>
                <a:cs typeface="Inter"/>
                <a:sym typeface="Inter"/>
              </a:rPr>
              <a:t>Japan attacked, U.S. countered, massive devastation</a:t>
            </a:r>
            <a:endParaRPr b="1" sz="1500">
              <a:solidFill>
                <a:srgbClr val="E95C3D"/>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9" name="Shape 229"/>
        <p:cNvGrpSpPr/>
        <p:nvPr/>
      </p:nvGrpSpPr>
      <p:grpSpPr>
        <a:xfrm>
          <a:off x="0" y="0"/>
          <a:ext cx="0" cy="0"/>
          <a:chOff x="0" y="0"/>
          <a:chExt cx="0" cy="0"/>
        </a:xfrm>
      </p:grpSpPr>
      <p:sp>
        <p:nvSpPr>
          <p:cNvPr id="230" name="Google Shape;230;p30"/>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European &amp; Pacific Theaters of War (Exemplar)</a:t>
            </a:r>
            <a:endParaRPr sz="1900">
              <a:solidFill>
                <a:schemeClr val="dk1"/>
              </a:solidFill>
              <a:latin typeface="Halant"/>
              <a:ea typeface="Halant"/>
              <a:cs typeface="Halant"/>
              <a:sym typeface="Halant"/>
            </a:endParaRPr>
          </a:p>
        </p:txBody>
      </p:sp>
      <p:pic>
        <p:nvPicPr>
          <p:cNvPr id="231" name="Google Shape;231;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32" name="Google Shape;232;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3" name="Google Shape;233;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34" name="Google Shape;234;p3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35" name="Google Shape;235;p30"/>
          <p:cNvSpPr txBox="1"/>
          <p:nvPr/>
        </p:nvSpPr>
        <p:spPr>
          <a:xfrm>
            <a:off x="332775" y="731500"/>
            <a:ext cx="7118400" cy="8912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While meeting with a partner from the other timeline, answer the following questions.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Fill in the chart.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a similarity between the European and Pacific theaters?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Both theaters saw massive military campaigns involving major battles, extensive destruction, and high casualties. The Allies won in both theaters.</a:t>
            </a:r>
            <a:endParaRPr b="1" sz="13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a difference between the European and Pacific theaters?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 type of warfare was different. In Europe, most battles were fought on land, with large-scale tank battles and infantry combat. In contrast, the Pacific theater relied heavily on naval and air battles, with the U.S. using aircraft carriers and amphibious assaults to capture islands from Japan. The U.S. used atomic bombs on Japan but not Europe.</a:t>
            </a:r>
            <a:endParaRPr b="1" sz="1300">
              <a:solidFill>
                <a:srgbClr val="E95C3D"/>
              </a:solidFill>
              <a:latin typeface="Inter"/>
              <a:ea typeface="Inter"/>
              <a:cs typeface="Inter"/>
              <a:sym typeface="Inter"/>
            </a:endParaRPr>
          </a:p>
        </p:txBody>
      </p:sp>
      <p:graphicFrame>
        <p:nvGraphicFramePr>
          <p:cNvPr id="236" name="Google Shape;236;p30"/>
          <p:cNvGraphicFramePr/>
          <p:nvPr/>
        </p:nvGraphicFramePr>
        <p:xfrm>
          <a:off x="332775" y="1524000"/>
          <a:ext cx="3000000" cy="3000000"/>
        </p:xfrm>
        <a:graphic>
          <a:graphicData uri="http://schemas.openxmlformats.org/drawingml/2006/table">
            <a:tbl>
              <a:tblPr>
                <a:noFill/>
                <a:tableStyleId>{72AE1F2B-899B-4B25-B6C1-2C276CBB3240}</a:tableStyleId>
              </a:tblPr>
              <a:tblGrid>
                <a:gridCol w="1489100"/>
                <a:gridCol w="2814575"/>
                <a:gridCol w="2814575"/>
              </a:tblGrid>
              <a:tr h="381000">
                <a:tc>
                  <a:txBody>
                    <a:bodyPr/>
                    <a:lstStyle/>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European Theater</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Pacific Theater</a:t>
                      </a:r>
                      <a:endParaRPr b="1"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Say-it-in-Six</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Hitler’s invasions, Allied resistance, D-Day, Victory</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Japan attacked, U.S. countered, massive devastation</a:t>
                      </a:r>
                      <a:endParaRPr b="1"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Describe 2 Key Events.</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1. D-Day (June 6, 1944): The Allied invasion of Nazi-occupied France at Normandy was the largest amphibious assault in history. It opened a Western Front against Germany, forcing them to fight a two-front war, accelerating their defeat.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2. Battle of Stalingrad (July 17, 1942 – Feb 2, 1943): One of the deadliest battles in history, where Soviet forces halted the German advance. The devastating losses weakened Germany significantly and marked the turning point on the Eastern Front.</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1. Battle of Midway (June 4-7, 1942): A pivotal naval battle in which U.S. forces destroyed four Japanese aircraft carriers, shifting momentum in the Pacific. Japan lost its ability to conduct large-scale naval offensives.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2. Battle of Iwo Jima (Feb 19 – March 26, 1945): A brutal island battle where U.S. Marines fought fiercely against entrenched Japanese forces. The victory provided a strategic base for U.S. bombers targeting Japan.</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What was a continuity?</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battles were primarily fought on land and with air support.</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Naval warfare was central to the campaign throughout the war.</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What was a change?</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Germans shifted from being on the offensive early in the war to having to defend their territorial gains later in the war.</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Japanese were initially very successful expanding their dominance, but then the U.S. pushed them back through island-hopping.</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